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3" r:id="rId6"/>
    <p:sldId id="264" r:id="rId7"/>
    <p:sldId id="260" r:id="rId8"/>
    <p:sldId id="261"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71" autoAdjust="0"/>
  </p:normalViewPr>
  <p:slideViewPr>
    <p:cSldViewPr>
      <p:cViewPr>
        <p:scale>
          <a:sx n="66" d="100"/>
          <a:sy n="66" d="100"/>
        </p:scale>
        <p:origin x="-1440" y="-180"/>
      </p:cViewPr>
      <p:guideLst>
        <p:guide orient="horz" pos="2160"/>
        <p:guide pos="2880"/>
      </p:guideLst>
    </p:cSldViewPr>
  </p:slideViewPr>
  <p:outlineViewPr>
    <p:cViewPr>
      <p:scale>
        <a:sx n="33" d="100"/>
        <a:sy n="33" d="100"/>
      </p:scale>
      <p:origin x="0" y="149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9D5310-BE45-47E6-87CF-2A47328A0B8E}" type="datetimeFigureOut">
              <a:rPr lang="en-US" smtClean="0"/>
              <a:t>10/29/2014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C59D5E-FCA6-41FC-BE8B-D846470BCFBA}" type="slidenum">
              <a:rPr lang="en-US" smtClean="0"/>
              <a:t>‹#›</a:t>
            </a:fld>
            <a:endParaRPr lang="en-US" dirty="0"/>
          </a:p>
        </p:txBody>
      </p:sp>
    </p:spTree>
    <p:extLst>
      <p:ext uri="{BB962C8B-B14F-4D97-AF65-F5344CB8AC3E}">
        <p14:creationId xmlns:p14="http://schemas.microsoft.com/office/powerpoint/2010/main" val="2652258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D5310-BE45-47E6-87CF-2A47328A0B8E}" type="datetimeFigureOut">
              <a:rPr lang="en-US" smtClean="0"/>
              <a:t>10/29/2014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C59D5E-FCA6-41FC-BE8B-D846470BCFBA}" type="slidenum">
              <a:rPr lang="en-US" smtClean="0"/>
              <a:t>‹#›</a:t>
            </a:fld>
            <a:endParaRPr lang="en-US" dirty="0"/>
          </a:p>
        </p:txBody>
      </p:sp>
    </p:spTree>
    <p:extLst>
      <p:ext uri="{BB962C8B-B14F-4D97-AF65-F5344CB8AC3E}">
        <p14:creationId xmlns:p14="http://schemas.microsoft.com/office/powerpoint/2010/main" val="3343729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D5310-BE45-47E6-87CF-2A47328A0B8E}" type="datetimeFigureOut">
              <a:rPr lang="en-US" smtClean="0"/>
              <a:t>10/29/2014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C59D5E-FCA6-41FC-BE8B-D846470BCFBA}" type="slidenum">
              <a:rPr lang="en-US" smtClean="0"/>
              <a:t>‹#›</a:t>
            </a:fld>
            <a:endParaRPr lang="en-US" dirty="0"/>
          </a:p>
        </p:txBody>
      </p:sp>
    </p:spTree>
    <p:extLst>
      <p:ext uri="{BB962C8B-B14F-4D97-AF65-F5344CB8AC3E}">
        <p14:creationId xmlns:p14="http://schemas.microsoft.com/office/powerpoint/2010/main" val="125532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D5310-BE45-47E6-87CF-2A47328A0B8E}" type="datetimeFigureOut">
              <a:rPr lang="en-US" smtClean="0"/>
              <a:t>10/29/2014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C59D5E-FCA6-41FC-BE8B-D846470BCFBA}" type="slidenum">
              <a:rPr lang="en-US" smtClean="0"/>
              <a:t>‹#›</a:t>
            </a:fld>
            <a:endParaRPr lang="en-US" dirty="0"/>
          </a:p>
        </p:txBody>
      </p:sp>
    </p:spTree>
    <p:extLst>
      <p:ext uri="{BB962C8B-B14F-4D97-AF65-F5344CB8AC3E}">
        <p14:creationId xmlns:p14="http://schemas.microsoft.com/office/powerpoint/2010/main" val="4041987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9D5310-BE45-47E6-87CF-2A47328A0B8E}" type="datetimeFigureOut">
              <a:rPr lang="en-US" smtClean="0"/>
              <a:t>10/29/2014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C59D5E-FCA6-41FC-BE8B-D846470BCFBA}" type="slidenum">
              <a:rPr lang="en-US" smtClean="0"/>
              <a:t>‹#›</a:t>
            </a:fld>
            <a:endParaRPr lang="en-US" dirty="0"/>
          </a:p>
        </p:txBody>
      </p:sp>
    </p:spTree>
    <p:extLst>
      <p:ext uri="{BB962C8B-B14F-4D97-AF65-F5344CB8AC3E}">
        <p14:creationId xmlns:p14="http://schemas.microsoft.com/office/powerpoint/2010/main" val="225479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9D5310-BE45-47E6-87CF-2A47328A0B8E}" type="datetimeFigureOut">
              <a:rPr lang="en-US" smtClean="0"/>
              <a:t>10/29/2014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C59D5E-FCA6-41FC-BE8B-D846470BCFBA}" type="slidenum">
              <a:rPr lang="en-US" smtClean="0"/>
              <a:t>‹#›</a:t>
            </a:fld>
            <a:endParaRPr lang="en-US" dirty="0"/>
          </a:p>
        </p:txBody>
      </p:sp>
    </p:spTree>
    <p:extLst>
      <p:ext uri="{BB962C8B-B14F-4D97-AF65-F5344CB8AC3E}">
        <p14:creationId xmlns:p14="http://schemas.microsoft.com/office/powerpoint/2010/main" val="807994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9D5310-BE45-47E6-87CF-2A47328A0B8E}" type="datetimeFigureOut">
              <a:rPr lang="en-US" smtClean="0"/>
              <a:t>10/29/2014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C59D5E-FCA6-41FC-BE8B-D846470BCFBA}" type="slidenum">
              <a:rPr lang="en-US" smtClean="0"/>
              <a:t>‹#›</a:t>
            </a:fld>
            <a:endParaRPr lang="en-US" dirty="0"/>
          </a:p>
        </p:txBody>
      </p:sp>
    </p:spTree>
    <p:extLst>
      <p:ext uri="{BB962C8B-B14F-4D97-AF65-F5344CB8AC3E}">
        <p14:creationId xmlns:p14="http://schemas.microsoft.com/office/powerpoint/2010/main" val="106527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9D5310-BE45-47E6-87CF-2A47328A0B8E}" type="datetimeFigureOut">
              <a:rPr lang="en-US" smtClean="0"/>
              <a:t>10/29/2014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C59D5E-FCA6-41FC-BE8B-D846470BCFBA}" type="slidenum">
              <a:rPr lang="en-US" smtClean="0"/>
              <a:t>‹#›</a:t>
            </a:fld>
            <a:endParaRPr lang="en-US" dirty="0"/>
          </a:p>
        </p:txBody>
      </p:sp>
    </p:spTree>
    <p:extLst>
      <p:ext uri="{BB962C8B-B14F-4D97-AF65-F5344CB8AC3E}">
        <p14:creationId xmlns:p14="http://schemas.microsoft.com/office/powerpoint/2010/main" val="653999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D5310-BE45-47E6-87CF-2A47328A0B8E}" type="datetimeFigureOut">
              <a:rPr lang="en-US" smtClean="0"/>
              <a:t>10/29/2014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C59D5E-FCA6-41FC-BE8B-D846470BCFBA}" type="slidenum">
              <a:rPr lang="en-US" smtClean="0"/>
              <a:t>‹#›</a:t>
            </a:fld>
            <a:endParaRPr lang="en-US" dirty="0"/>
          </a:p>
        </p:txBody>
      </p:sp>
    </p:spTree>
    <p:extLst>
      <p:ext uri="{BB962C8B-B14F-4D97-AF65-F5344CB8AC3E}">
        <p14:creationId xmlns:p14="http://schemas.microsoft.com/office/powerpoint/2010/main" val="4037175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D5310-BE45-47E6-87CF-2A47328A0B8E}" type="datetimeFigureOut">
              <a:rPr lang="en-US" smtClean="0"/>
              <a:t>10/29/2014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C59D5E-FCA6-41FC-BE8B-D846470BCFBA}" type="slidenum">
              <a:rPr lang="en-US" smtClean="0"/>
              <a:t>‹#›</a:t>
            </a:fld>
            <a:endParaRPr lang="en-US" dirty="0"/>
          </a:p>
        </p:txBody>
      </p:sp>
    </p:spTree>
    <p:extLst>
      <p:ext uri="{BB962C8B-B14F-4D97-AF65-F5344CB8AC3E}">
        <p14:creationId xmlns:p14="http://schemas.microsoft.com/office/powerpoint/2010/main" val="374081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D5310-BE45-47E6-87CF-2A47328A0B8E}" type="datetimeFigureOut">
              <a:rPr lang="en-US" smtClean="0"/>
              <a:t>10/29/2014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C59D5E-FCA6-41FC-BE8B-D846470BCFBA}" type="slidenum">
              <a:rPr lang="en-US" smtClean="0"/>
              <a:t>‹#›</a:t>
            </a:fld>
            <a:endParaRPr lang="en-US" dirty="0"/>
          </a:p>
        </p:txBody>
      </p:sp>
    </p:spTree>
    <p:extLst>
      <p:ext uri="{BB962C8B-B14F-4D97-AF65-F5344CB8AC3E}">
        <p14:creationId xmlns:p14="http://schemas.microsoft.com/office/powerpoint/2010/main" val="113598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D5310-BE45-47E6-87CF-2A47328A0B8E}" type="datetimeFigureOut">
              <a:rPr lang="en-US" smtClean="0"/>
              <a:t>10/29/2014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59D5E-FCA6-41FC-BE8B-D846470BCFBA}" type="slidenum">
              <a:rPr lang="en-US" smtClean="0"/>
              <a:t>‹#›</a:t>
            </a:fld>
            <a:endParaRPr lang="en-US" dirty="0"/>
          </a:p>
        </p:txBody>
      </p:sp>
    </p:spTree>
    <p:extLst>
      <p:ext uri="{BB962C8B-B14F-4D97-AF65-F5344CB8AC3E}">
        <p14:creationId xmlns:p14="http://schemas.microsoft.com/office/powerpoint/2010/main" val="1768163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143250"/>
          </a:xfrm>
        </p:spPr>
        <p:txBody>
          <a:bodyPr>
            <a:normAutofit/>
          </a:bodyPr>
          <a:lstStyle/>
          <a:p>
            <a:r>
              <a:rPr lang="en-US" dirty="0" smtClean="0"/>
              <a:t>Be a Parent, Not a Friend: Current Trends and Signs and Symptoms of Substance Abuse</a:t>
            </a:r>
            <a:endParaRPr lang="en-US" dirty="0"/>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766" y="3124200"/>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765" y="4867275"/>
            <a:ext cx="25241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1242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823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MDMA/Ecstasy</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Rave/Club/Concert drug</a:t>
            </a:r>
          </a:p>
          <a:p>
            <a:r>
              <a:rPr lang="en-US" dirty="0" smtClean="0"/>
              <a:t>Molly/MDMA (Purest form) </a:t>
            </a:r>
          </a:p>
          <a:p>
            <a:r>
              <a:rPr lang="en-US" dirty="0" smtClean="0"/>
              <a:t>Causes dehydration and a rise in body temperature, which can lead to death.</a:t>
            </a:r>
          </a:p>
          <a:p>
            <a:r>
              <a:rPr lang="en-US" dirty="0" smtClean="0"/>
              <a:t>Tablets are often made up of other drugs such as methamphetamine, PCP, Codeine, Caffeine, ephedra. </a:t>
            </a:r>
          </a:p>
          <a:p>
            <a:pPr marL="0" indent="0">
              <a:buNone/>
            </a:pPr>
            <a:endParaRPr lang="en-US" dirty="0" smtClean="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93395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4752975"/>
            <a:ext cx="238125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55" y="5095875"/>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647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Heroin: An Epidemic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“Buttons” or “Beans”  Heroin in a pill form</a:t>
            </a:r>
          </a:p>
          <a:p>
            <a:r>
              <a:rPr lang="en-US" dirty="0" smtClean="0"/>
              <a:t>“Monkey Juice”  Heroin in liquid form. Mixing heroin with    Visine or other saline solution and putting 2 drops in the eye for a rapid high</a:t>
            </a:r>
          </a:p>
          <a:p>
            <a:r>
              <a:rPr lang="en-US" dirty="0" smtClean="0"/>
              <a:t>“Nasal Spray” Spraying liquid heroin into the nasal cavity</a:t>
            </a:r>
          </a:p>
          <a:p>
            <a:r>
              <a:rPr lang="en-US" dirty="0" smtClean="0"/>
              <a:t>Snorting </a:t>
            </a:r>
          </a:p>
          <a:p>
            <a:r>
              <a:rPr lang="en-US" dirty="0" smtClean="0"/>
              <a:t>Shooting</a:t>
            </a:r>
          </a:p>
          <a:p>
            <a:r>
              <a:rPr lang="en-US" dirty="0" smtClean="0"/>
              <a:t>More potent than ever before</a:t>
            </a:r>
          </a:p>
          <a:p>
            <a:r>
              <a:rPr lang="en-US" dirty="0" smtClean="0"/>
              <a:t>Cheaper </a:t>
            </a:r>
          </a:p>
          <a:p>
            <a:r>
              <a:rPr lang="en-US" dirty="0" smtClean="0"/>
              <a:t>More available</a:t>
            </a:r>
          </a:p>
          <a:p>
            <a:r>
              <a:rPr lang="en-US" dirty="0" smtClean="0"/>
              <a:t>Highly addictive </a:t>
            </a:r>
          </a:p>
          <a:p>
            <a:r>
              <a:rPr lang="en-US" dirty="0" smtClean="0"/>
              <a:t>Easy to overdose</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1143" y="4572000"/>
            <a:ext cx="3581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04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a:bodyPr>
          <a:lstStyle/>
          <a:p>
            <a:r>
              <a:rPr lang="en-US" dirty="0" smtClean="0"/>
              <a:t>Alcohol</a:t>
            </a:r>
            <a:endParaRPr lang="en-US" dirty="0"/>
          </a:p>
        </p:txBody>
      </p:sp>
      <p:sp>
        <p:nvSpPr>
          <p:cNvPr id="3" name="Content Placeholder 2"/>
          <p:cNvSpPr>
            <a:spLocks noGrp="1"/>
          </p:cNvSpPr>
          <p:nvPr>
            <p:ph idx="1"/>
          </p:nvPr>
        </p:nvSpPr>
        <p:spPr>
          <a:xfrm>
            <a:off x="457200" y="1219200"/>
            <a:ext cx="8229600" cy="4906963"/>
          </a:xfrm>
        </p:spPr>
        <p:txBody>
          <a:bodyPr/>
          <a:lstStyle/>
          <a:p>
            <a:r>
              <a:rPr lang="en-US" sz="2800" dirty="0" smtClean="0"/>
              <a:t>Binge Drinking: Weekend Warrior</a:t>
            </a:r>
          </a:p>
          <a:p>
            <a:r>
              <a:rPr lang="en-US" sz="2800" dirty="0" smtClean="0"/>
              <a:t>Creative and easy ways to conceal it</a:t>
            </a:r>
            <a:endParaRPr lang="en-US" dirty="0" smtClean="0"/>
          </a:p>
          <a:p>
            <a:r>
              <a:rPr lang="en-US" sz="2800" dirty="0" smtClean="0"/>
              <a:t>Enemas: tampons are soaked in  alcohol &amp; then inserted into 1 of 2 orifices</a:t>
            </a:r>
          </a:p>
          <a:p>
            <a:r>
              <a:rPr lang="en-US" sz="2800" dirty="0" smtClean="0"/>
              <a:t>Some girls &amp; boys have ended up </a:t>
            </a:r>
          </a:p>
          <a:p>
            <a:pPr marL="0" indent="0">
              <a:buNone/>
            </a:pPr>
            <a:r>
              <a:rPr lang="en-US" sz="2800" dirty="0" smtClean="0"/>
              <a:t>     in the hospital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4204" y="2743200"/>
            <a:ext cx="2752725"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43" y="4419600"/>
            <a:ext cx="46863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39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Alcohol Vs. Beer</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2800" dirty="0" smtClean="0"/>
              <a:t>Hard alcohol is considered to be better, especially among the girls</a:t>
            </a:r>
          </a:p>
          <a:p>
            <a:r>
              <a:rPr lang="en-US" sz="2800" dirty="0" smtClean="0"/>
              <a:t>Less calories, no bloating, get drunk more quickly </a:t>
            </a:r>
          </a:p>
          <a:p>
            <a:r>
              <a:rPr lang="en-US" sz="2800" dirty="0" smtClean="0"/>
              <a:t>Gummy Bears soaked in alcohol</a:t>
            </a:r>
            <a:endParaRPr lang="en-US"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352800"/>
            <a:ext cx="4200525"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100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Vodka Eyeballing</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5000"/>
            <a:ext cx="554355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727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E-Cigs &amp; Hookah</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2800" dirty="0" smtClean="0"/>
              <a:t>Easily obtained, even available on the internet!</a:t>
            </a:r>
          </a:p>
          <a:p>
            <a:r>
              <a:rPr lang="en-US" sz="2800" dirty="0" smtClean="0"/>
              <a:t>E-Cigs are being used to smoke marijuana</a:t>
            </a:r>
          </a:p>
          <a:p>
            <a:r>
              <a:rPr lang="en-US" sz="2800" dirty="0" smtClean="0"/>
              <a:t>Hookah is just as damaging as cigarettes</a:t>
            </a:r>
          </a:p>
          <a:p>
            <a:r>
              <a:rPr lang="en-US" sz="2800" dirty="0" smtClean="0"/>
              <a:t>Water pipes used to smoke flavored tobacco</a:t>
            </a:r>
            <a:endParaRPr lang="en-US" sz="2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84243"/>
            <a:ext cx="5429250" cy="357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570" y="3249556"/>
            <a:ext cx="2746829" cy="3508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154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dirty="0" smtClean="0"/>
              <a:t>Inhalants</a:t>
            </a:r>
            <a:endParaRPr lang="en-US" dirty="0"/>
          </a:p>
        </p:txBody>
      </p:sp>
      <p:sp>
        <p:nvSpPr>
          <p:cNvPr id="3" name="Content Placeholder 2"/>
          <p:cNvSpPr>
            <a:spLocks noGrp="1"/>
          </p:cNvSpPr>
          <p:nvPr>
            <p:ph idx="1"/>
          </p:nvPr>
        </p:nvSpPr>
        <p:spPr>
          <a:xfrm>
            <a:off x="457200" y="1066800"/>
            <a:ext cx="8229600" cy="5059363"/>
          </a:xfrm>
        </p:spPr>
        <p:txBody>
          <a:bodyPr/>
          <a:lstStyle/>
          <a:p>
            <a:r>
              <a:rPr lang="en-US" sz="2400" dirty="0" smtClean="0"/>
              <a:t>Common Name: Huffing </a:t>
            </a:r>
          </a:p>
          <a:p>
            <a:r>
              <a:rPr lang="en-US" sz="2400" dirty="0" smtClean="0"/>
              <a:t>Can kill after 1</a:t>
            </a:r>
            <a:r>
              <a:rPr lang="en-US" sz="2400" baseline="30000" dirty="0" smtClean="0"/>
              <a:t>st</a:t>
            </a:r>
            <a:r>
              <a:rPr lang="en-US" sz="2400" dirty="0" smtClean="0"/>
              <a:t> time trying </a:t>
            </a:r>
          </a:p>
          <a:p>
            <a:r>
              <a:rPr lang="en-US" sz="2400" dirty="0" smtClean="0"/>
              <a:t>Rapid pulse, irregular heartbeat, low oxygen</a:t>
            </a:r>
          </a:p>
          <a:p>
            <a:r>
              <a:rPr lang="en-US" sz="2400" dirty="0" smtClean="0"/>
              <a:t>Can cause permanent brain damage</a:t>
            </a:r>
          </a:p>
          <a:p>
            <a:r>
              <a:rPr lang="en-US" sz="2400" dirty="0" smtClean="0"/>
              <a:t>1,000 + everyday items (cool whip, cleaners, white out)</a:t>
            </a:r>
          </a:p>
          <a:p>
            <a:r>
              <a:rPr lang="en-US" sz="2400" dirty="0" smtClean="0"/>
              <a:t>1 in 7 8</a:t>
            </a:r>
            <a:r>
              <a:rPr lang="en-US" sz="2400" baseline="30000" dirty="0" smtClean="0"/>
              <a:t>th</a:t>
            </a:r>
            <a:r>
              <a:rPr lang="en-US" sz="2400" dirty="0" smtClean="0"/>
              <a:t> graders have tried it (source: monitoring the future.org)</a:t>
            </a:r>
          </a:p>
          <a:p>
            <a:r>
              <a:rPr lang="en-US" sz="2400" dirty="0" smtClean="0"/>
              <a:t>Chronic inhalant abuse = # of heroin users</a:t>
            </a:r>
          </a:p>
          <a:p>
            <a:pPr marL="0" indent="0">
              <a:buNone/>
            </a:pP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644116"/>
            <a:ext cx="302895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255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 the counter meds</a:t>
            </a:r>
            <a:endParaRPr lang="en-US" dirty="0"/>
          </a:p>
        </p:txBody>
      </p:sp>
      <p:sp>
        <p:nvSpPr>
          <p:cNvPr id="3" name="Content Placeholder 2"/>
          <p:cNvSpPr>
            <a:spLocks noGrp="1"/>
          </p:cNvSpPr>
          <p:nvPr>
            <p:ph idx="1"/>
          </p:nvPr>
        </p:nvSpPr>
        <p:spPr/>
        <p:txBody>
          <a:bodyPr/>
          <a:lstStyle/>
          <a:p>
            <a:r>
              <a:rPr lang="en-US" dirty="0" smtClean="0"/>
              <a:t>Cough Syrup (DXM)</a:t>
            </a:r>
          </a:p>
          <a:p>
            <a:r>
              <a:rPr lang="en-US" dirty="0" smtClean="0"/>
              <a:t>Antihistamines</a:t>
            </a:r>
          </a:p>
          <a:p>
            <a:r>
              <a:rPr lang="en-US" dirty="0" smtClean="0"/>
              <a:t>Decongestants</a:t>
            </a:r>
          </a:p>
          <a:p>
            <a:r>
              <a:rPr lang="en-US" dirty="0" smtClean="0"/>
              <a:t>Diet Pills</a:t>
            </a:r>
          </a:p>
          <a:p>
            <a:r>
              <a:rPr lang="en-US" dirty="0" smtClean="0"/>
              <a:t>Pain Relievers</a:t>
            </a:r>
          </a:p>
          <a:p>
            <a:r>
              <a:rPr lang="en-US" dirty="0" smtClean="0"/>
              <a:t>Sleep Aids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8228" y="144780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1141" y="3224212"/>
            <a:ext cx="197167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937" y="4876800"/>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808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Warning Signs</a:t>
            </a:r>
            <a:endParaRPr lang="en-US" dirty="0"/>
          </a:p>
        </p:txBody>
      </p:sp>
      <p:sp>
        <p:nvSpPr>
          <p:cNvPr id="3" name="Content Placeholder 2"/>
          <p:cNvSpPr>
            <a:spLocks noGrp="1"/>
          </p:cNvSpPr>
          <p:nvPr>
            <p:ph idx="1"/>
          </p:nvPr>
        </p:nvSpPr>
        <p:spPr>
          <a:xfrm>
            <a:off x="457200" y="1295400"/>
            <a:ext cx="8229600" cy="5181600"/>
          </a:xfrm>
        </p:spPr>
        <p:txBody>
          <a:bodyPr>
            <a:normAutofit fontScale="62500" lnSpcReduction="20000"/>
          </a:bodyPr>
          <a:lstStyle/>
          <a:p>
            <a:r>
              <a:rPr lang="en-US" dirty="0" smtClean="0"/>
              <a:t>Change in grades or academic performance</a:t>
            </a:r>
          </a:p>
          <a:p>
            <a:r>
              <a:rPr lang="en-US" dirty="0" smtClean="0"/>
              <a:t>Unexplained absences from school</a:t>
            </a:r>
          </a:p>
          <a:p>
            <a:r>
              <a:rPr lang="en-US" dirty="0" smtClean="0"/>
              <a:t>Inappropriate behaviors in school</a:t>
            </a:r>
          </a:p>
          <a:p>
            <a:r>
              <a:rPr lang="en-US" dirty="0" smtClean="0"/>
              <a:t>Dropping out of sports or other activities</a:t>
            </a:r>
          </a:p>
          <a:p>
            <a:r>
              <a:rPr lang="en-US" dirty="0" smtClean="0"/>
              <a:t>Change in friends, hangouts, or sudden avoidance of the “old crowd”</a:t>
            </a:r>
          </a:p>
          <a:p>
            <a:r>
              <a:rPr lang="en-US" dirty="0" smtClean="0"/>
              <a:t>Aggressive, rebellious behavior</a:t>
            </a:r>
          </a:p>
          <a:p>
            <a:r>
              <a:rPr lang="en-US" dirty="0" smtClean="0"/>
              <a:t>Disrespect of parents, family, teachers</a:t>
            </a:r>
          </a:p>
          <a:p>
            <a:r>
              <a:rPr lang="en-US" dirty="0" smtClean="0"/>
              <a:t>Isolating from family members</a:t>
            </a:r>
          </a:p>
          <a:p>
            <a:r>
              <a:rPr lang="en-US" dirty="0" smtClean="0"/>
              <a:t>Denial, lies</a:t>
            </a:r>
          </a:p>
          <a:p>
            <a:r>
              <a:rPr lang="en-US" dirty="0" smtClean="0"/>
              <a:t>Extreme mood swings, rage, anger</a:t>
            </a:r>
          </a:p>
          <a:p>
            <a:r>
              <a:rPr lang="en-US" dirty="0" smtClean="0"/>
              <a:t>Sudden oversensitivity, temper tantrums, irritability or nervousness</a:t>
            </a:r>
          </a:p>
          <a:p>
            <a:r>
              <a:rPr lang="en-US" dirty="0" smtClean="0"/>
              <a:t>Change in overall attitude or personality with no other identifiable cause</a:t>
            </a:r>
          </a:p>
          <a:p>
            <a:r>
              <a:rPr lang="en-US" dirty="0" smtClean="0"/>
              <a:t>General lack of motivation, energy, self-esteem; apathetic attitude</a:t>
            </a:r>
          </a:p>
          <a:p>
            <a:r>
              <a:rPr lang="en-US" dirty="0" smtClean="0"/>
              <a:t>Trouble meeting responsibilities</a:t>
            </a:r>
          </a:p>
          <a:p>
            <a:r>
              <a:rPr lang="en-US" dirty="0" smtClean="0"/>
              <a:t>Symptoms of depression</a:t>
            </a:r>
          </a:p>
          <a:p>
            <a:pPr marL="0" indent="0">
              <a:buNone/>
            </a:pPr>
            <a:endParaRPr lang="en-US" dirty="0"/>
          </a:p>
        </p:txBody>
      </p:sp>
    </p:spTree>
    <p:extLst>
      <p:ext uri="{BB962C8B-B14F-4D97-AF65-F5344CB8AC3E}">
        <p14:creationId xmlns:p14="http://schemas.microsoft.com/office/powerpoint/2010/main" val="2793585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Warning Signs…</a:t>
            </a:r>
            <a:endParaRPr lang="en-US"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r>
              <a:rPr lang="en-US" dirty="0" smtClean="0"/>
              <a:t>Sleeping late, unable to get up</a:t>
            </a:r>
          </a:p>
          <a:p>
            <a:r>
              <a:rPr lang="en-US" dirty="0" smtClean="0"/>
              <a:t>Sleeping is class</a:t>
            </a:r>
          </a:p>
          <a:p>
            <a:r>
              <a:rPr lang="en-US" dirty="0" smtClean="0"/>
              <a:t>Paranoia, secretive or suspicious behavior</a:t>
            </a:r>
          </a:p>
          <a:p>
            <a:r>
              <a:rPr lang="en-US" dirty="0" smtClean="0"/>
              <a:t>Hyperactivity, excessive talkativeness</a:t>
            </a:r>
          </a:p>
          <a:p>
            <a:r>
              <a:rPr lang="en-US" dirty="0" smtClean="0"/>
              <a:t>Unexplained need for money/ stealing money or items</a:t>
            </a:r>
          </a:p>
          <a:p>
            <a:r>
              <a:rPr lang="en-US" dirty="0" smtClean="0"/>
              <a:t>Unexplained new clothing or items</a:t>
            </a:r>
          </a:p>
          <a:p>
            <a:r>
              <a:rPr lang="en-US" dirty="0" smtClean="0"/>
              <a:t>Reference to drug acceptance (i.e., posters, clothing, stickers, etc.)</a:t>
            </a:r>
          </a:p>
          <a:p>
            <a:r>
              <a:rPr lang="en-US" dirty="0" smtClean="0"/>
              <a:t>Possession of drug paraphernalia (DO NOT IGNORE THIS! IT DOES NOT BELONG TO A FRIEND!)</a:t>
            </a:r>
          </a:p>
          <a:p>
            <a:r>
              <a:rPr lang="en-US" dirty="0" smtClean="0"/>
              <a:t>Slow or staggering walk</a:t>
            </a:r>
          </a:p>
          <a:p>
            <a:r>
              <a:rPr lang="en-US" dirty="0" smtClean="0"/>
              <a:t>Poor balance</a:t>
            </a:r>
          </a:p>
          <a:p>
            <a:r>
              <a:rPr lang="en-US" dirty="0" smtClean="0"/>
              <a:t>Lack of coordination</a:t>
            </a:r>
          </a:p>
          <a:p>
            <a:r>
              <a:rPr lang="en-US" dirty="0" smtClean="0"/>
              <a:t>Decline in hygiene/physical condition</a:t>
            </a:r>
          </a:p>
          <a:p>
            <a:r>
              <a:rPr lang="en-US" dirty="0" smtClean="0"/>
              <a:t>Tremors or shakes of hands, feet, or head</a:t>
            </a:r>
          </a:p>
          <a:p>
            <a:r>
              <a:rPr lang="en-US" dirty="0" smtClean="0"/>
              <a:t>Slurred speech or rapid fire speech</a:t>
            </a:r>
          </a:p>
          <a:p>
            <a:r>
              <a:rPr lang="en-US" dirty="0" smtClean="0"/>
              <a:t>Slowed reaction time</a:t>
            </a:r>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3790023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a:xfrm>
            <a:off x="457200" y="1524000"/>
            <a:ext cx="8229600" cy="4602163"/>
          </a:xfrm>
        </p:spPr>
        <p:txBody>
          <a:bodyPr/>
          <a:lstStyle/>
          <a:p>
            <a:r>
              <a:rPr lang="en-US" dirty="0" smtClean="0"/>
              <a:t>Current Trends</a:t>
            </a:r>
          </a:p>
          <a:p>
            <a:r>
              <a:rPr lang="en-US" dirty="0" smtClean="0"/>
              <a:t>Warning Signs</a:t>
            </a:r>
          </a:p>
          <a:p>
            <a:r>
              <a:rPr lang="en-US" dirty="0" smtClean="0"/>
              <a:t>Resiliency building</a:t>
            </a:r>
          </a:p>
          <a:p>
            <a:r>
              <a:rPr lang="en-US" dirty="0" smtClean="0"/>
              <a:t>What can I do to help my teen?</a:t>
            </a:r>
          </a:p>
          <a:p>
            <a:r>
              <a:rPr lang="en-US" dirty="0" smtClean="0"/>
              <a:t>Resources in your community</a:t>
            </a:r>
          </a:p>
          <a:p>
            <a:r>
              <a:rPr lang="en-US" dirty="0" smtClean="0"/>
              <a:t>Questions &amp; Comments</a:t>
            </a:r>
            <a:endParaRPr 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057" y="5562600"/>
            <a:ext cx="1474787"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037" y="244929"/>
            <a:ext cx="141128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924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Still More…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Confusion, disorientation	</a:t>
            </a:r>
          </a:p>
          <a:p>
            <a:r>
              <a:rPr lang="en-US" dirty="0" smtClean="0"/>
              <a:t>Pinpoint pupils, dilated pupils, bloodshot eyes</a:t>
            </a:r>
          </a:p>
          <a:p>
            <a:r>
              <a:rPr lang="en-US" dirty="0" smtClean="0"/>
              <a:t>Sudden weight loss or gain</a:t>
            </a:r>
          </a:p>
          <a:p>
            <a:r>
              <a:rPr lang="en-US" dirty="0" smtClean="0"/>
              <a:t>Chronic runny nose not caused by allergies or cold</a:t>
            </a:r>
          </a:p>
          <a:p>
            <a:r>
              <a:rPr lang="en-US" dirty="0" smtClean="0"/>
              <a:t>Clenching/grinding teeth</a:t>
            </a:r>
          </a:p>
          <a:p>
            <a:r>
              <a:rPr lang="en-US" dirty="0" smtClean="0"/>
              <a:t>Excessive thirst</a:t>
            </a:r>
          </a:p>
          <a:p>
            <a:r>
              <a:rPr lang="en-US" dirty="0" smtClean="0"/>
              <a:t>Red, flushed cheeks or face</a:t>
            </a:r>
          </a:p>
          <a:p>
            <a:r>
              <a:rPr lang="en-US" dirty="0" smtClean="0"/>
              <a:t>Sweatiness</a:t>
            </a:r>
          </a:p>
          <a:p>
            <a:r>
              <a:rPr lang="en-US" dirty="0" smtClean="0"/>
              <a:t>Skin abrasions</a:t>
            </a:r>
          </a:p>
          <a:p>
            <a:r>
              <a:rPr lang="en-US" dirty="0" smtClean="0"/>
              <a:t>Needle marks on arms, legs or bottom of feet</a:t>
            </a:r>
          </a:p>
        </p:txBody>
      </p:sp>
    </p:spTree>
    <p:extLst>
      <p:ext uri="{BB962C8B-B14F-4D97-AF65-F5344CB8AC3E}">
        <p14:creationId xmlns:p14="http://schemas.microsoft.com/office/powerpoint/2010/main" val="1528545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lstStyle/>
          <a:p>
            <a:r>
              <a:rPr lang="en-US" dirty="0" smtClean="0"/>
              <a:t>What Can I Do?</a:t>
            </a:r>
            <a:endParaRPr lang="en-US" dirty="0"/>
          </a:p>
        </p:txBody>
      </p:sp>
      <p:sp>
        <p:nvSpPr>
          <p:cNvPr id="3" name="Content Placeholder 2"/>
          <p:cNvSpPr>
            <a:spLocks noGrp="1"/>
          </p:cNvSpPr>
          <p:nvPr>
            <p:ph idx="1"/>
          </p:nvPr>
        </p:nvSpPr>
        <p:spPr>
          <a:xfrm>
            <a:off x="380999" y="1899557"/>
            <a:ext cx="8229600" cy="4204607"/>
          </a:xfrm>
        </p:spPr>
        <p:txBody>
          <a:bodyPr>
            <a:normAutofit fontScale="92500"/>
          </a:bodyPr>
          <a:lstStyle/>
          <a:p>
            <a:r>
              <a:rPr lang="en-US" dirty="0" smtClean="0"/>
              <a:t>YOU know your child! The key is to be tuned into marked changes in behavior, attitude, hygiene, dress, friends, etc.</a:t>
            </a:r>
          </a:p>
          <a:p>
            <a:r>
              <a:rPr lang="en-US" dirty="0" smtClean="0"/>
              <a:t>Do </a:t>
            </a:r>
            <a:r>
              <a:rPr lang="en-US" dirty="0" smtClean="0"/>
              <a:t>NOT </a:t>
            </a:r>
            <a:r>
              <a:rPr lang="en-US" dirty="0" smtClean="0"/>
              <a:t>ignore the warning signs: The Best </a:t>
            </a:r>
            <a:r>
              <a:rPr lang="en-US" dirty="0" smtClean="0"/>
              <a:t>thing that </a:t>
            </a:r>
            <a:r>
              <a:rPr lang="en-US" dirty="0" smtClean="0"/>
              <a:t>can happen is that you are wrong! The Worst is that you could lose your child to addiction.</a:t>
            </a:r>
          </a:p>
          <a:p>
            <a:r>
              <a:rPr lang="en-US" dirty="0" smtClean="0"/>
              <a:t>Ask for HELP! Ask a school counselor, trusted family member or friend.</a:t>
            </a:r>
          </a:p>
          <a:p>
            <a:endParaRPr lang="en-US" dirty="0" smtClean="0"/>
          </a:p>
          <a:p>
            <a:pPr marL="0" indent="0">
              <a:buNone/>
            </a:pP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0"/>
            <a:ext cx="198120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619750"/>
            <a:ext cx="242887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632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228600"/>
            <a:ext cx="8229600" cy="838200"/>
          </a:xfrm>
        </p:spPr>
        <p:txBody>
          <a:bodyPr/>
          <a:lstStyle/>
          <a:p>
            <a:r>
              <a:rPr lang="en-US" dirty="0" smtClean="0"/>
              <a:t>How can I be proactive? </a:t>
            </a:r>
            <a:endParaRPr lang="en-US" dirty="0"/>
          </a:p>
        </p:txBody>
      </p:sp>
      <p:sp>
        <p:nvSpPr>
          <p:cNvPr id="3" name="Content Placeholder 2"/>
          <p:cNvSpPr>
            <a:spLocks noGrp="1"/>
          </p:cNvSpPr>
          <p:nvPr>
            <p:ph idx="1"/>
          </p:nvPr>
        </p:nvSpPr>
        <p:spPr>
          <a:xfrm>
            <a:off x="457200" y="1219200"/>
            <a:ext cx="8229600" cy="3733801"/>
          </a:xfrm>
        </p:spPr>
        <p:txBody>
          <a:bodyPr>
            <a:normAutofit fontScale="62500" lnSpcReduction="20000"/>
          </a:bodyPr>
          <a:lstStyle/>
          <a:p>
            <a:r>
              <a:rPr lang="en-US" dirty="0" smtClean="0"/>
              <a:t>Set reasonable curfews and </a:t>
            </a:r>
            <a:r>
              <a:rPr lang="en-US" dirty="0" smtClean="0"/>
              <a:t>boundaries </a:t>
            </a:r>
          </a:p>
          <a:p>
            <a:r>
              <a:rPr lang="en-US" dirty="0"/>
              <a:t>S</a:t>
            </a:r>
            <a:r>
              <a:rPr lang="en-US" dirty="0" smtClean="0"/>
              <a:t>tay </a:t>
            </a:r>
            <a:r>
              <a:rPr lang="en-US" dirty="0" smtClean="0"/>
              <a:t>up to “check them out” when they get home</a:t>
            </a:r>
          </a:p>
          <a:p>
            <a:r>
              <a:rPr lang="en-US" dirty="0" smtClean="0"/>
              <a:t>NO sleepovers</a:t>
            </a:r>
          </a:p>
          <a:p>
            <a:r>
              <a:rPr lang="en-US" dirty="0" smtClean="0"/>
              <a:t>Check their phones, computers, Facebook pages, bedrooms, etc. </a:t>
            </a:r>
          </a:p>
          <a:p>
            <a:r>
              <a:rPr lang="en-US" dirty="0" smtClean="0"/>
              <a:t>Get to know their friends</a:t>
            </a:r>
          </a:p>
          <a:p>
            <a:r>
              <a:rPr lang="en-US" dirty="0" smtClean="0"/>
              <a:t>Don’t allow them to drink/host parties in your home</a:t>
            </a:r>
          </a:p>
          <a:p>
            <a:r>
              <a:rPr lang="en-US" dirty="0" smtClean="0"/>
              <a:t>Lock up and monitor prescription meds</a:t>
            </a:r>
          </a:p>
          <a:p>
            <a:r>
              <a:rPr lang="en-US" dirty="0" smtClean="0"/>
              <a:t>TALK TO THEM! Talk about what you learned here tonight more than once! Talk about the dangers of drugs and alcohol. Many are truly unaware of just how harmful these substances can be.</a:t>
            </a:r>
          </a:p>
          <a:p>
            <a:r>
              <a:rPr lang="en-US" dirty="0" smtClean="0"/>
              <a:t>Encourage sports, activities, a job, volunteering, etc. Keep them busy, involved and connected!</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686300"/>
            <a:ext cx="2899001"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121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&amp; Comments</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429000"/>
            <a:ext cx="19145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72143"/>
            <a:ext cx="24574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060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Trends Among Our Teens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Marijuana Candy</a:t>
            </a:r>
          </a:p>
          <a:p>
            <a:r>
              <a:rPr lang="en-US" dirty="0"/>
              <a:t>Dabs (Marijuana)</a:t>
            </a:r>
          </a:p>
          <a:p>
            <a:r>
              <a:rPr lang="en-US" dirty="0"/>
              <a:t>Prescription Pills</a:t>
            </a:r>
          </a:p>
          <a:p>
            <a:r>
              <a:rPr lang="en-US" dirty="0" smtClean="0"/>
              <a:t>Pharm Parties</a:t>
            </a:r>
          </a:p>
          <a:p>
            <a:r>
              <a:rPr lang="en-US" dirty="0" smtClean="0"/>
              <a:t>Synthetic Drugs</a:t>
            </a:r>
          </a:p>
          <a:p>
            <a:r>
              <a:rPr lang="en-US" dirty="0" smtClean="0"/>
              <a:t>Bath Salts</a:t>
            </a:r>
          </a:p>
          <a:p>
            <a:r>
              <a:rPr lang="en-US" dirty="0" smtClean="0"/>
              <a:t>MDMA (Ecstasy)</a:t>
            </a:r>
          </a:p>
          <a:p>
            <a:r>
              <a:rPr lang="en-US" dirty="0" smtClean="0"/>
              <a:t>Heroin</a:t>
            </a:r>
          </a:p>
          <a:p>
            <a:r>
              <a:rPr lang="en-US" dirty="0" smtClean="0"/>
              <a:t>Alcohol</a:t>
            </a:r>
          </a:p>
          <a:p>
            <a:r>
              <a:rPr lang="en-US" dirty="0" smtClean="0"/>
              <a:t>E-Cigarettes &amp; Hookah</a:t>
            </a:r>
          </a:p>
        </p:txBody>
      </p:sp>
    </p:spTree>
    <p:extLst>
      <p:ext uri="{BB962C8B-B14F-4D97-AF65-F5344CB8AC3E}">
        <p14:creationId xmlns:p14="http://schemas.microsoft.com/office/powerpoint/2010/main" val="3974690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Marijuana Candy</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2800" dirty="0" smtClean="0"/>
              <a:t>Being seized in greater frequency in NJ &amp; other states</a:t>
            </a:r>
          </a:p>
          <a:p>
            <a:r>
              <a:rPr lang="en-US" sz="2800" dirty="0" smtClean="0"/>
              <a:t>Extremely dangerous because of its potency &amp; because it is often disguised as hard or gummy candy or chocolate</a:t>
            </a:r>
          </a:p>
          <a:p>
            <a:r>
              <a:rPr lang="en-US" sz="2800" dirty="0" smtClean="0"/>
              <a:t>May be branded &amp; wrapped in commercial packaging, which closely resembles other known popular brands</a:t>
            </a:r>
          </a:p>
          <a:p>
            <a:pPr marL="0" indent="0">
              <a:buNone/>
            </a:pPr>
            <a:r>
              <a:rPr lang="en-US" dirty="0" smtClean="0"/>
              <a:t>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497161"/>
            <a:ext cx="28956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495800"/>
            <a:ext cx="2962275" cy="211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304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Dabs (Marijuana)	</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Concentrated to look like honey or wax</a:t>
            </a:r>
          </a:p>
          <a:p>
            <a:r>
              <a:rPr lang="en-US" dirty="0" smtClean="0"/>
              <a:t>Slang terms such as: Ear Wax, Amber, Butane Honey Oil, BHO, Wax, </a:t>
            </a:r>
            <a:r>
              <a:rPr lang="en-US" dirty="0" err="1" smtClean="0"/>
              <a:t>Budder</a:t>
            </a:r>
            <a:endParaRPr lang="en-US" dirty="0" smtClean="0"/>
          </a:p>
          <a:p>
            <a:r>
              <a:rPr lang="en-US" dirty="0" smtClean="0"/>
              <a:t>Pure THC, added to weed</a:t>
            </a:r>
          </a:p>
          <a:p>
            <a:r>
              <a:rPr lang="en-US" dirty="0" smtClean="0"/>
              <a:t>Often stored in what closely </a:t>
            </a:r>
          </a:p>
          <a:p>
            <a:pPr marL="0" indent="0">
              <a:buNone/>
            </a:pPr>
            <a:r>
              <a:rPr lang="en-US" dirty="0"/>
              <a:t> </a:t>
            </a:r>
            <a:r>
              <a:rPr lang="en-US" dirty="0" smtClean="0"/>
              <a:t>   resembles a lip gloss container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0275" y="2438400"/>
            <a:ext cx="313372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024437"/>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596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Prescription Pills</a:t>
            </a:r>
            <a:endParaRPr lang="en-US" dirty="0"/>
          </a:p>
        </p:txBody>
      </p:sp>
      <p:sp>
        <p:nvSpPr>
          <p:cNvPr id="3" name="Content Placeholder 2"/>
          <p:cNvSpPr>
            <a:spLocks noGrp="1"/>
          </p:cNvSpPr>
          <p:nvPr>
            <p:ph idx="1"/>
          </p:nvPr>
        </p:nvSpPr>
        <p:spPr>
          <a:xfrm>
            <a:off x="457200" y="1828800"/>
            <a:ext cx="8229600" cy="4876800"/>
          </a:xfrm>
        </p:spPr>
        <p:txBody>
          <a:bodyPr>
            <a:normAutofit fontScale="77500" lnSpcReduction="20000"/>
          </a:bodyPr>
          <a:lstStyle/>
          <a:p>
            <a:r>
              <a:rPr lang="en-US" dirty="0" smtClean="0"/>
              <a:t>Commonly abused Rx Pills: Xanax, Ativan, </a:t>
            </a:r>
            <a:r>
              <a:rPr lang="en-US" dirty="0" err="1" smtClean="0"/>
              <a:t>Oxycontin</a:t>
            </a:r>
            <a:r>
              <a:rPr lang="en-US" dirty="0" smtClean="0"/>
              <a:t>, </a:t>
            </a:r>
            <a:r>
              <a:rPr lang="en-US" dirty="0" err="1" smtClean="0"/>
              <a:t>Vicodin</a:t>
            </a:r>
            <a:r>
              <a:rPr lang="en-US" dirty="0" smtClean="0"/>
              <a:t>, Percocet, Adderall, Ritalin, Tylenol with Codeine   </a:t>
            </a:r>
          </a:p>
          <a:p>
            <a:r>
              <a:rPr lang="en-US" dirty="0" smtClean="0"/>
              <a:t>Easier to obtain (your own medicine cabinet)</a:t>
            </a:r>
          </a:p>
          <a:p>
            <a:r>
              <a:rPr lang="en-US" dirty="0" smtClean="0"/>
              <a:t>Cheaper</a:t>
            </a:r>
          </a:p>
          <a:p>
            <a:r>
              <a:rPr lang="en-US" dirty="0" smtClean="0"/>
              <a:t>Think less risk for overdosing</a:t>
            </a:r>
          </a:p>
          <a:p>
            <a:r>
              <a:rPr lang="en-US" dirty="0" smtClean="0"/>
              <a:t>Hide/store pills in gum &amp; mint containers , and makeup cases</a:t>
            </a:r>
            <a:endParaRPr lang="en-US" dirty="0"/>
          </a:p>
          <a:p>
            <a:pPr marL="0" indent="0">
              <a:buNone/>
            </a:pPr>
            <a:endParaRPr lang="en-US" dirty="0" smtClean="0"/>
          </a:p>
          <a:p>
            <a:pPr marL="0" indent="0">
              <a:buNone/>
            </a:pPr>
            <a:r>
              <a:rPr lang="en-US" dirty="0" smtClean="0"/>
              <a:t>In 2010, nearly 60% of drug overdose deaths (22,134) involved pharmaceutical drugs. Opioid analgesics (oxycodone, hydrocodone &amp; methadone) were involved in about 3 out of every 4 pharmaceutical overdoses, confirming the predominant role opioids play in drug overdoses. (Source: CDC.gov)</a:t>
            </a:r>
          </a:p>
          <a:p>
            <a:pPr marL="0" indent="0">
              <a:buNone/>
            </a:pP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
            <a:ext cx="1469571"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887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 Parties</a:t>
            </a:r>
            <a:endParaRPr lang="en-US" dirty="0"/>
          </a:p>
        </p:txBody>
      </p:sp>
      <p:sp>
        <p:nvSpPr>
          <p:cNvPr id="3" name="Content Placeholder 2"/>
          <p:cNvSpPr>
            <a:spLocks noGrp="1"/>
          </p:cNvSpPr>
          <p:nvPr>
            <p:ph idx="1"/>
          </p:nvPr>
        </p:nvSpPr>
        <p:spPr/>
        <p:txBody>
          <a:bodyPr>
            <a:normAutofit lnSpcReduction="10000"/>
          </a:bodyPr>
          <a:lstStyle/>
          <a:p>
            <a:r>
              <a:rPr lang="en-US" dirty="0" smtClean="0"/>
              <a:t>Also known as Skittle Parties, </a:t>
            </a:r>
            <a:r>
              <a:rPr lang="en-US" dirty="0"/>
              <a:t>S</a:t>
            </a:r>
            <a:r>
              <a:rPr lang="en-US" dirty="0" smtClean="0"/>
              <a:t>kittling, Trail </a:t>
            </a:r>
            <a:r>
              <a:rPr lang="en-US" dirty="0"/>
              <a:t>M</a:t>
            </a:r>
            <a:r>
              <a:rPr lang="en-US" dirty="0" smtClean="0"/>
              <a:t>ixing and Salad</a:t>
            </a:r>
          </a:p>
          <a:p>
            <a:r>
              <a:rPr lang="en-US" dirty="0" smtClean="0"/>
              <a:t>Mixed colors, in a bowl, looks likes </a:t>
            </a:r>
            <a:r>
              <a:rPr lang="en-US" dirty="0"/>
              <a:t>s</a:t>
            </a:r>
            <a:r>
              <a:rPr lang="en-US" dirty="0" smtClean="0"/>
              <a:t>kittles</a:t>
            </a:r>
          </a:p>
          <a:p>
            <a:r>
              <a:rPr lang="en-US" dirty="0" smtClean="0"/>
              <a:t>Usually take 10-15 pills (a handful)</a:t>
            </a:r>
          </a:p>
          <a:p>
            <a:pPr>
              <a:buFont typeface="Wingdings" pitchFamily="2" charset="2"/>
              <a:buChar char="Ø"/>
            </a:pPr>
            <a:r>
              <a:rPr lang="en-US" dirty="0" smtClean="0"/>
              <a:t>Death </a:t>
            </a:r>
          </a:p>
          <a:p>
            <a:pPr>
              <a:buFont typeface="Wingdings" pitchFamily="2" charset="2"/>
              <a:buChar char="Ø"/>
            </a:pPr>
            <a:r>
              <a:rPr lang="en-US" dirty="0" smtClean="0"/>
              <a:t>Overdose</a:t>
            </a:r>
            <a:r>
              <a:rPr lang="en-US" dirty="0"/>
              <a:t> </a:t>
            </a:r>
            <a:r>
              <a:rPr lang="en-US" dirty="0" smtClean="0"/>
              <a:t>(seizures, coma)</a:t>
            </a:r>
          </a:p>
          <a:p>
            <a:pPr>
              <a:buFont typeface="Wingdings" pitchFamily="2" charset="2"/>
              <a:buChar char="Ø"/>
            </a:pPr>
            <a:r>
              <a:rPr lang="en-US" dirty="0" smtClean="0"/>
              <a:t>Breathing problems</a:t>
            </a:r>
          </a:p>
          <a:p>
            <a:pPr>
              <a:buFont typeface="Wingdings" pitchFamily="2" charset="2"/>
              <a:buChar char="Ø"/>
            </a:pPr>
            <a:r>
              <a:rPr lang="en-US" dirty="0" smtClean="0"/>
              <a:t>Allergic reaction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419600"/>
            <a:ext cx="30670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455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Synthetic Drugs</a:t>
            </a:r>
            <a:endParaRPr lang="en-US" dirty="0"/>
          </a:p>
        </p:txBody>
      </p:sp>
      <p:sp>
        <p:nvSpPr>
          <p:cNvPr id="3" name="Content Placeholder 2"/>
          <p:cNvSpPr>
            <a:spLocks noGrp="1"/>
          </p:cNvSpPr>
          <p:nvPr>
            <p:ph idx="1"/>
          </p:nvPr>
        </p:nvSpPr>
        <p:spPr/>
        <p:txBody>
          <a:bodyPr/>
          <a:lstStyle/>
          <a:p>
            <a:r>
              <a:rPr lang="en-US" dirty="0" smtClean="0"/>
              <a:t>K-2/Spice, Salvia, Bath Salts</a:t>
            </a:r>
          </a:p>
          <a:p>
            <a:r>
              <a:rPr lang="en-US" dirty="0" smtClean="0"/>
              <a:t>Can cause tremors, hallucinations &amp; seizures</a:t>
            </a:r>
          </a:p>
          <a:p>
            <a:r>
              <a:rPr lang="en-US" dirty="0" smtClean="0"/>
              <a:t>Kids are having seizures smoking this brand</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514" y="3429000"/>
            <a:ext cx="4857750"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395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Bath Salts</a:t>
            </a:r>
            <a:endParaRPr lang="en-US" dirty="0"/>
          </a:p>
        </p:txBody>
      </p:sp>
      <p:sp>
        <p:nvSpPr>
          <p:cNvPr id="3" name="Content Placeholder 2"/>
          <p:cNvSpPr>
            <a:spLocks noGrp="1"/>
          </p:cNvSpPr>
          <p:nvPr>
            <p:ph idx="1"/>
          </p:nvPr>
        </p:nvSpPr>
        <p:spPr>
          <a:xfrm>
            <a:off x="462643" y="1219200"/>
            <a:ext cx="8229600" cy="4525963"/>
          </a:xfrm>
        </p:spPr>
        <p:txBody>
          <a:bodyPr/>
          <a:lstStyle/>
          <a:p>
            <a:r>
              <a:rPr lang="en-US" sz="2800" dirty="0" smtClean="0"/>
              <a:t>Have nothing to do with taking a bath!!</a:t>
            </a:r>
          </a:p>
          <a:p>
            <a:r>
              <a:rPr lang="en-US" sz="2800" dirty="0" smtClean="0"/>
              <a:t>Teens are putting bath salts in humidifiers at parties. Some may not even realize what they are inhaling.</a:t>
            </a:r>
          </a:p>
          <a:p>
            <a:r>
              <a:rPr lang="en-US" sz="2800" dirty="0" smtClean="0"/>
              <a:t>Can cause rapid heart rate, sweating, nose bleeds, vomiting, heart attack and stroke </a:t>
            </a:r>
          </a:p>
          <a:p>
            <a:pPr marL="0" indent="0">
              <a:buNone/>
            </a:pPr>
            <a:endParaRPr lang="en-US" sz="2800" dirty="0" smtClean="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886200"/>
            <a:ext cx="337185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6465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1082</Words>
  <Application>Microsoft Office PowerPoint</Application>
  <PresentationFormat>On-screen Show (4:3)</PresentationFormat>
  <Paragraphs>161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Be a Parent, Not a Friend: Current Trends and Signs and Symptoms of Substance Abuse</vt:lpstr>
      <vt:lpstr>Agenda </vt:lpstr>
      <vt:lpstr>Current Trends Among Our Teens</vt:lpstr>
      <vt:lpstr>Marijuana Candy</vt:lpstr>
      <vt:lpstr>Dabs (Marijuana) </vt:lpstr>
      <vt:lpstr>Prescription Pills</vt:lpstr>
      <vt:lpstr>Pharm Parties</vt:lpstr>
      <vt:lpstr>Synthetic Drugs</vt:lpstr>
      <vt:lpstr>Bath Salts</vt:lpstr>
      <vt:lpstr>MDMA/Ecstasy</vt:lpstr>
      <vt:lpstr>Heroin: An Epidemic </vt:lpstr>
      <vt:lpstr>Alcohol</vt:lpstr>
      <vt:lpstr>Hard Alcohol Vs. Beer</vt:lpstr>
      <vt:lpstr>Vodka Eyeballing</vt:lpstr>
      <vt:lpstr>E-Cigs &amp; Hookah</vt:lpstr>
      <vt:lpstr>Inhalants</vt:lpstr>
      <vt:lpstr>Over the counter meds</vt:lpstr>
      <vt:lpstr>Early Warning Signs</vt:lpstr>
      <vt:lpstr>More Warning Signs…</vt:lpstr>
      <vt:lpstr>And Still More…</vt:lpstr>
      <vt:lpstr>What Can I Do?</vt:lpstr>
      <vt:lpstr>How can I be proactive? </vt:lpstr>
      <vt:lpstr>Questions &amp;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a Parent, Not a Friend: Current Trends and Signs and Symptoms of Substance Abuse</dc:title>
  <dc:creator>BSD-Laptop</dc:creator>
  <cp:lastModifiedBy>BSD-Laptop</cp:lastModifiedBy>
  <cp:revision>37</cp:revision>
  <cp:lastPrinted>2014-10-29T12:49:59Z</cp:lastPrinted>
  <dcterms:created xsi:type="dcterms:W3CDTF">2014-10-22T12:17:08Z</dcterms:created>
  <dcterms:modified xsi:type="dcterms:W3CDTF">2014-10-29T12:50:30Z</dcterms:modified>
</cp:coreProperties>
</file>